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1"/>
  </p:notesMasterIdLst>
  <p:sldIdLst>
    <p:sldId id="256" r:id="rId6"/>
    <p:sldId id="265" r:id="rId7"/>
    <p:sldId id="271" r:id="rId8"/>
    <p:sldId id="257" r:id="rId9"/>
    <p:sldId id="258" r:id="rId10"/>
    <p:sldId id="259" r:id="rId11"/>
    <p:sldId id="260" r:id="rId12"/>
    <p:sldId id="264" r:id="rId13"/>
    <p:sldId id="266" r:id="rId14"/>
    <p:sldId id="267" r:id="rId15"/>
    <p:sldId id="268" r:id="rId16"/>
    <p:sldId id="269" r:id="rId17"/>
    <p:sldId id="270" r:id="rId18"/>
    <p:sldId id="262" r:id="rId19"/>
    <p:sldId id="263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51996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 fontScale="25000" lnSpcReduction="20000"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 fontScale="25000" lnSpcReduction="20000"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1" name="Shape 9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94" name="Shape 9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14412" y="0"/>
            <a:ext cx="812958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47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rmAutofit fontScale="47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rm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 dirty="0" smtClean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  <a:endParaRPr lang="en-US"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6324600" y="2667000"/>
            <a:ext cx="21335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92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51239" y="393305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Determinants</a:t>
            </a:r>
            <a:endParaRPr lang="en-NZ" sz="32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6216774" cy="492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59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27517"/>
            <a:ext cx="63055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55911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0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664"/>
            <a:ext cx="54292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68960"/>
            <a:ext cx="50577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10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805" y="942256"/>
            <a:ext cx="5038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98544"/>
            <a:ext cx="56673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08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417637" y="476672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365125" lvl="0" indent="-126365"/>
            <a:r>
              <a:rPr lang="en-NZ" sz="4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NZ" sz="4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NZ" sz="400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2.3</a:t>
            </a:r>
            <a:r>
              <a:rPr lang="en-NZ" sz="4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Properties of Determinants; </a:t>
            </a:r>
            <a:br>
              <a:rPr lang="en-NZ" sz="4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NZ" sz="4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 Cramer’s Rule</a:t>
            </a:r>
            <a:br>
              <a:rPr lang="en-NZ" sz="4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0625" y="2133600"/>
            <a:ext cx="7953374" cy="402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1680" y="692696"/>
            <a:ext cx="6256336" cy="5877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NZ" sz="2400" b="1" dirty="0" smtClean="0"/>
                  <a:t>DEFINITION 1</a:t>
                </a:r>
              </a:p>
              <a:p>
                <a:r>
                  <a:rPr lang="en-NZ" sz="2400" dirty="0"/>
                  <a:t>If </a:t>
                </a:r>
                <a:r>
                  <a:rPr lang="en-NZ" sz="2400" i="1" dirty="0"/>
                  <a:t>A </a:t>
                </a:r>
                <a:r>
                  <a:rPr lang="en-NZ" sz="2400" dirty="0"/>
                  <a:t>is a square matrix, then the </a:t>
                </a:r>
                <a:r>
                  <a:rPr lang="en-NZ" sz="2400" b="1" i="1" u="sng" dirty="0">
                    <a:solidFill>
                      <a:srgbClr val="FF0000"/>
                    </a:solidFill>
                  </a:rPr>
                  <a:t>minor of </a:t>
                </a:r>
                <a:r>
                  <a:rPr lang="en-NZ" sz="2400" b="1" i="1" u="sng" dirty="0" smtClean="0">
                    <a:solidFill>
                      <a:srgbClr val="FF0000"/>
                    </a:solidFill>
                  </a:rPr>
                  <a:t>entry</a:t>
                </a:r>
                <a:r>
                  <a:rPr lang="en-NZ" sz="2400" b="1" i="1" dirty="0" smtClean="0"/>
                  <a:t> </a:t>
                </a:r>
                <a:r>
                  <a:rPr lang="en-NZ" sz="2400" b="1" i="1" dirty="0" err="1" smtClean="0"/>
                  <a:t>aij</a:t>
                </a:r>
                <a:r>
                  <a:rPr lang="en-NZ" sz="2400" b="1" i="1" dirty="0" smtClean="0"/>
                  <a:t> </a:t>
                </a:r>
                <a:r>
                  <a:rPr lang="en-NZ" sz="2400" dirty="0"/>
                  <a:t>is denoted by </a:t>
                </a:r>
                <a:r>
                  <a:rPr lang="en-NZ" sz="2400" b="1" dirty="0" err="1" smtClean="0"/>
                  <a:t>Mij</a:t>
                </a:r>
                <a:r>
                  <a:rPr lang="en-NZ" sz="2400" dirty="0" smtClean="0"/>
                  <a:t> and </a:t>
                </a:r>
                <a:r>
                  <a:rPr lang="en-NZ" sz="2400" dirty="0"/>
                  <a:t>is defined to be the determinant of </a:t>
                </a:r>
                <a:r>
                  <a:rPr lang="en-NZ" sz="2400" dirty="0" smtClean="0"/>
                  <a:t>the </a:t>
                </a:r>
                <a:r>
                  <a:rPr lang="en-NZ" sz="2400" dirty="0" err="1" smtClean="0"/>
                  <a:t>submatrix</a:t>
                </a:r>
                <a:r>
                  <a:rPr lang="en-NZ" sz="2400" dirty="0" smtClean="0"/>
                  <a:t> </a:t>
                </a:r>
                <a:r>
                  <a:rPr lang="en-NZ" sz="2400" dirty="0"/>
                  <a:t>that remains after the </a:t>
                </a:r>
                <a:r>
                  <a:rPr lang="en-NZ" sz="2400" b="1" i="1" dirty="0" err="1"/>
                  <a:t>i</a:t>
                </a:r>
                <a:r>
                  <a:rPr lang="en-NZ" sz="2400" b="1" dirty="0" err="1"/>
                  <a:t>th</a:t>
                </a:r>
                <a:r>
                  <a:rPr lang="en-NZ" sz="2400" dirty="0"/>
                  <a:t> row and </a:t>
                </a:r>
                <a:r>
                  <a:rPr lang="en-NZ" sz="2400" b="1" i="1" dirty="0" err="1"/>
                  <a:t>j</a:t>
                </a:r>
                <a:r>
                  <a:rPr lang="en-NZ" sz="2400" b="1" dirty="0" err="1"/>
                  <a:t>th</a:t>
                </a:r>
                <a:r>
                  <a:rPr lang="en-NZ" sz="2400" dirty="0"/>
                  <a:t> column are deleted from </a:t>
                </a:r>
                <a:r>
                  <a:rPr lang="en-NZ" sz="2400" i="1" dirty="0"/>
                  <a:t>A</a:t>
                </a:r>
                <a:r>
                  <a:rPr lang="en-NZ" sz="2400" dirty="0"/>
                  <a:t>. The number </a:t>
                </a:r>
                <a:r>
                  <a:rPr lang="en-NZ" sz="2400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NZ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NZ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NZ" sz="2400" b="1" i="1" smtClean="0">
                            <a:latin typeface="Cambria Math"/>
                          </a:rPr>
                          <m:t>𝟏</m:t>
                        </m:r>
                        <m:r>
                          <a:rPr lang="en-NZ" sz="24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NZ" sz="2400" b="1" i="1" smtClean="0">
                            <a:latin typeface="Cambria Math"/>
                          </a:rPr>
                          <m:t>𝒊</m:t>
                        </m:r>
                        <m:r>
                          <a:rPr lang="en-NZ" sz="2400" b="1" i="1" smtClean="0">
                            <a:latin typeface="Cambria Math"/>
                          </a:rPr>
                          <m:t>+</m:t>
                        </m:r>
                        <m:r>
                          <a:rPr lang="en-NZ" sz="2400" b="1" i="1" smtClean="0">
                            <a:latin typeface="Cambria Math"/>
                          </a:rPr>
                          <m:t>𝒋</m:t>
                        </m:r>
                      </m:sup>
                    </m:sSup>
                    <m:r>
                      <a:rPr lang="en-NZ" sz="2400" b="1" i="1" smtClean="0">
                        <a:latin typeface="Cambria Math"/>
                      </a:rPr>
                      <m:t> </m:t>
                    </m:r>
                    <m:r>
                      <a:rPr lang="en-NZ" sz="2400" b="1" i="1" smtClean="0">
                        <a:latin typeface="Cambria Math"/>
                      </a:rPr>
                      <m:t>𝑴𝒊𝒋</m:t>
                    </m:r>
                    <m:r>
                      <a:rPr lang="en-NZ" sz="2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NZ" sz="2400" dirty="0" smtClean="0"/>
                  <a:t>is </a:t>
                </a:r>
                <a:r>
                  <a:rPr lang="en-NZ" sz="2400" dirty="0"/>
                  <a:t>denoted </a:t>
                </a:r>
                <a:r>
                  <a:rPr lang="en-NZ" sz="2400" dirty="0" smtClean="0"/>
                  <a:t>by </a:t>
                </a:r>
                <a:r>
                  <a:rPr lang="en-NZ" sz="2400" b="1" dirty="0" err="1" smtClean="0"/>
                  <a:t>Cij</a:t>
                </a:r>
                <a:r>
                  <a:rPr lang="en-NZ" sz="2400" dirty="0"/>
                  <a:t> </a:t>
                </a:r>
                <a:r>
                  <a:rPr lang="en-NZ" sz="2400" dirty="0" smtClean="0"/>
                  <a:t>and </a:t>
                </a:r>
                <a:r>
                  <a:rPr lang="en-NZ" sz="2400" dirty="0"/>
                  <a:t>is called the </a:t>
                </a:r>
                <a:r>
                  <a:rPr lang="en-NZ" sz="2400" b="1" i="1" u="sng" dirty="0">
                    <a:solidFill>
                      <a:srgbClr val="FF0000"/>
                    </a:solidFill>
                  </a:rPr>
                  <a:t>cofactor of </a:t>
                </a:r>
                <a:r>
                  <a:rPr lang="en-NZ" sz="2400" b="1" i="1" u="sng" dirty="0" smtClean="0">
                    <a:solidFill>
                      <a:srgbClr val="FF0000"/>
                    </a:solidFill>
                  </a:rPr>
                  <a:t>entry </a:t>
                </a:r>
                <a:r>
                  <a:rPr lang="en-NZ" sz="2400" b="1" i="1" dirty="0" err="1" smtClean="0"/>
                  <a:t>aij</a:t>
                </a:r>
                <a:r>
                  <a:rPr lang="en-NZ" b="1" i="1" dirty="0" smtClean="0"/>
                  <a:t>. </a:t>
                </a:r>
                <a:r>
                  <a:rPr lang="en-NZ" dirty="0" smtClean="0"/>
                  <a:t>.</a:t>
                </a:r>
              </a:p>
              <a:p>
                <a:endParaRPr lang="en-NZ" dirty="0" smtClean="0"/>
              </a:p>
              <a:p>
                <a:endParaRPr lang="en-NZ" dirty="0"/>
              </a:p>
              <a:p>
                <a:endParaRPr lang="en-NZ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r="-73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hape 13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7060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90000"/>
          </a:bodyPr>
          <a:lstStyle/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2.1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Determinants by Cofactor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Expansion</a:t>
            </a:r>
            <a:r>
              <a:rPr lang="en-NZ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NZ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NZ" sz="32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NZ" sz="32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endParaRPr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91314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88"/>
            <a:ext cx="47244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57340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85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1556792"/>
            <a:ext cx="8047036" cy="318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Determinant</a:t>
            </a:r>
            <a:r>
              <a:rPr lang="en-US" sz="3900" b="0" i="0" u="none" strike="noStrike" cap="none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of 2 x 2 Matrix</a:t>
            </a:r>
            <a:endParaRPr lang="en-US" sz="39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1988840"/>
            <a:ext cx="4762500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81000"/>
            <a:ext cx="7429500" cy="630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 technique for determinants of 2x2 and 3x3 matrices </a:t>
            </a:r>
            <a:r>
              <a:rPr lang="en-US" sz="3900" b="1" i="0" u="sng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only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850" y="2057400"/>
            <a:ext cx="7931149" cy="3475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NZ" sz="280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2.2</a:t>
            </a:r>
            <a:r>
              <a:rPr lang="en-NZ" sz="28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Evaluating Determinants by Row  </a:t>
            </a:r>
            <a:r>
              <a:rPr lang="en-NZ" sz="28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Reduction</a:t>
            </a:r>
            <a:r>
              <a:rPr lang="en-NZ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NZ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</a:b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8388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4248472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132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743902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334840"/>
      </p:ext>
    </p:extLst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109</Words>
  <Application>Microsoft Office PowerPoint</Application>
  <PresentationFormat>On-screen Show (4:3)</PresentationFormat>
  <Paragraphs>25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Solstice</vt:lpstr>
      <vt:lpstr>1_Solstice</vt:lpstr>
      <vt:lpstr>2_Solstice</vt:lpstr>
      <vt:lpstr>3_Solstice</vt:lpstr>
      <vt:lpstr>4_Solstice</vt:lpstr>
      <vt:lpstr>Elementary Linear Algebra </vt:lpstr>
      <vt:lpstr>2.1  Determinants by Cofactor Expansion  </vt:lpstr>
      <vt:lpstr>PowerPoint Presentation</vt:lpstr>
      <vt:lpstr>PowerPoint Presentation</vt:lpstr>
      <vt:lpstr>Determinant of 2 x 2 Matrix</vt:lpstr>
      <vt:lpstr>PowerPoint Presentation</vt:lpstr>
      <vt:lpstr>A technique for determinants of 2x2 and 3x3 matrices only</vt:lpstr>
      <vt:lpstr>2.2  Evaluating Determinants by Row  Reduction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2.3  Properties of Determinants;     Cramer’s Rule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saud almasaud</cp:lastModifiedBy>
  <cp:revision>5</cp:revision>
  <dcterms:modified xsi:type="dcterms:W3CDTF">2014-09-22T10:10:38Z</dcterms:modified>
</cp:coreProperties>
</file>