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  <p:sldMasterId id="2147483663" r:id="rId5"/>
  </p:sldMasterIdLst>
  <p:notesMasterIdLst>
    <p:notesMasterId r:id="rId21"/>
  </p:notesMasterIdLst>
  <p:sldIdLst>
    <p:sldId id="256" r:id="rId6"/>
    <p:sldId id="265" r:id="rId7"/>
    <p:sldId id="271" r:id="rId8"/>
    <p:sldId id="257" r:id="rId9"/>
    <p:sldId id="258" r:id="rId10"/>
    <p:sldId id="259" r:id="rId11"/>
    <p:sldId id="260" r:id="rId12"/>
    <p:sldId id="264" r:id="rId13"/>
    <p:sldId id="266" r:id="rId14"/>
    <p:sldId id="267" r:id="rId15"/>
    <p:sldId id="268" r:id="rId16"/>
    <p:sldId id="269" r:id="rId17"/>
    <p:sldId id="270" r:id="rId18"/>
    <p:sldId id="262" r:id="rId19"/>
    <p:sldId id="263" r:id="rId2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51996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8" name="Shape 148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5" name="Shape 175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2" name="Shape 182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 rot="5400000">
            <a:off x="4846637" y="2286001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 rot="5400000">
            <a:off x="998537" y="419102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5886896" y="1066800"/>
            <a:ext cx="274319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idx="2"/>
          </p:nvPr>
        </p:nvSpPr>
        <p:spPr>
          <a:xfrm>
            <a:off x="838200" y="1143003"/>
            <a:ext cx="4419599" cy="3514531"/>
          </a:xfrm>
          <a:prstGeom prst="roundRect">
            <a:avLst>
              <a:gd name="adj" fmla="val 783"/>
            </a:avLst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buClr>
                <a:srgbClr val="B5A788"/>
              </a:buClr>
              <a:buFont typeface="Cabin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38200" y="4800600"/>
            <a:ext cx="4419599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l" rtl="0">
              <a:lnSpc>
                <a:spcPct val="114285"/>
              </a:lnSpc>
              <a:spcBef>
                <a:spcPts val="0"/>
              </a:spcBef>
              <a:buClr>
                <a:srgbClr val="777777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2784474" y="98425"/>
            <a:ext cx="4800600" cy="7499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16778"/>
            <a:ext cx="38099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909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406963"/>
            <a:ext cx="3809999" cy="69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" indent="-7619" rtl="0">
              <a:lnSpc>
                <a:spcPct val="1000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8153399" cy="3992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51603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63439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4"/>
          </p:nvPr>
        </p:nvSpPr>
        <p:spPr>
          <a:xfrm>
            <a:off x="4663439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435608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5276087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1432559" y="359897"/>
            <a:ext cx="7406639" cy="1472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1432559" y="1850064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" marR="0" indent="-2032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2578391" y="2600325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125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578391" y="1066800"/>
            <a:ext cx="6400799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18288" indent="-5588" rtl="0">
              <a:lnSpc>
                <a:spcPct val="115000"/>
              </a:lnSpc>
              <a:spcBef>
                <a:spcPts val="0"/>
              </a:spcBef>
              <a:buClr>
                <a:srgbClr val="341108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2" name="Shape 12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Shape 1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rm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4" name="Shape 1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49" name="Shape 4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50" name="Shape 5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Shape 5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rm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2" name="Shape 5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3" name="Shape 5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54" name="Shape 54"/>
          <p:cNvGrpSpPr/>
          <p:nvPr/>
        </p:nvGrpSpPr>
        <p:grpSpPr>
          <a:xfrm>
            <a:off x="914400" y="1408112"/>
            <a:ext cx="231775" cy="225425"/>
            <a:chOff x="914400" y="1408112"/>
            <a:chExt cx="231775" cy="225425"/>
          </a:xfrm>
        </p:grpSpPr>
        <p:pic>
          <p:nvPicPr>
            <p:cNvPr id="55" name="Shape 5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4400" y="1408112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Shape 56"/>
            <p:cNvSpPr txBox="1"/>
            <p:nvPr/>
          </p:nvSpPr>
          <p:spPr>
            <a:xfrm>
              <a:off x="952500" y="1444625"/>
              <a:ext cx="149225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rmAutofit fontScale="25000" lnSpcReduction="20000"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7" name="Shape 57"/>
          <p:cNvSpPr/>
          <p:nvPr/>
        </p:nvSpPr>
        <p:spPr>
          <a:xfrm>
            <a:off x="1157287" y="1344612"/>
            <a:ext cx="63500" cy="65086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69" name="Shape 6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70" name="Shape 7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Shape 7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rm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2286000" y="0"/>
            <a:ext cx="761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76" name="Shape 76"/>
          <p:cNvGrpSpPr/>
          <p:nvPr/>
        </p:nvGrpSpPr>
        <p:grpSpPr>
          <a:xfrm>
            <a:off x="2163761" y="2809875"/>
            <a:ext cx="231775" cy="225425"/>
            <a:chOff x="2163761" y="2809875"/>
            <a:chExt cx="231775" cy="225425"/>
          </a:xfrm>
        </p:grpSpPr>
        <p:pic>
          <p:nvPicPr>
            <p:cNvPr id="77" name="Shape 7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163761" y="2809875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" name="Shape 78"/>
            <p:cNvSpPr txBox="1"/>
            <p:nvPr/>
          </p:nvSpPr>
          <p:spPr>
            <a:xfrm>
              <a:off x="2203450" y="2844800"/>
              <a:ext cx="147636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rmAutofit fontScale="25000" lnSpcReduction="20000"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9" name="Shape 79"/>
          <p:cNvSpPr/>
          <p:nvPr/>
        </p:nvSpPr>
        <p:spPr>
          <a:xfrm>
            <a:off x="2408236" y="2746375"/>
            <a:ext cx="63500" cy="63500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91" name="Shape 9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92" name="Shape 9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" name="Shape 9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rm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94" name="Shape 9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1014412" y="0"/>
            <a:ext cx="812958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7" name="Shape 107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08" name="Shape 10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Shape 109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rm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0" name="Shape 110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2" name="Shape 112"/>
          <p:cNvGrpSpPr/>
          <p:nvPr/>
        </p:nvGrpSpPr>
        <p:grpSpPr>
          <a:xfrm>
            <a:off x="646112" y="969962"/>
            <a:ext cx="4803774" cy="4802186"/>
            <a:chOff x="646112" y="969962"/>
            <a:chExt cx="4803774" cy="4802186"/>
          </a:xfrm>
        </p:grpSpPr>
        <p:pic>
          <p:nvPicPr>
            <p:cNvPr id="113" name="Shape 1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46112" y="969962"/>
              <a:ext cx="4803774" cy="480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Shape 114"/>
            <p:cNvSpPr txBox="1"/>
            <p:nvPr/>
          </p:nvSpPr>
          <p:spPr>
            <a:xfrm>
              <a:off x="762000" y="1066800"/>
              <a:ext cx="4572000" cy="4572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274300" rIns="91425" bIns="45700" anchor="t" anchorCtr="0">
              <a:norm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5" name="Shape 115"/>
          <p:cNvSpPr/>
          <p:nvPr/>
        </p:nvSpPr>
        <p:spPr>
          <a:xfrm rot="-2159999">
            <a:off x="396875" y="954086"/>
            <a:ext cx="685800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 fontScale="475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6" name="Shape 116"/>
          <p:cNvSpPr/>
          <p:nvPr/>
        </p:nvSpPr>
        <p:spPr>
          <a:xfrm rot="2160000" flipH="1">
            <a:off x="5003800" y="936624"/>
            <a:ext cx="649287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rmAutofit fontScale="475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ctrTitle"/>
          </p:nvPr>
        </p:nvSpPr>
        <p:spPr>
          <a:xfrm>
            <a:off x="1431925" y="360362"/>
            <a:ext cx="7407274" cy="14684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rmAutofit fontScale="9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Elementary Linear Algebra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431925" y="1849436"/>
            <a:ext cx="7407274" cy="4475162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45700" anchor="t" anchorCtr="0">
            <a:normAutofit/>
          </a:bodyPr>
          <a:lstStyle/>
          <a:p>
            <a:pPr marL="26987" marR="0" lvl="0" indent="-158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 smtClean="0">
                <a:solidFill>
                  <a:srgbClr val="320E04"/>
                </a:solidFill>
                <a:latin typeface="Cabin"/>
                <a:ea typeface="Cabin"/>
                <a:cs typeface="Cabin"/>
                <a:sym typeface="Cabin"/>
              </a:rPr>
              <a:t>.</a:t>
            </a:r>
            <a:endParaRPr lang="en-US"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1905000"/>
            <a:ext cx="3316287" cy="32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6324600" y="2667000"/>
            <a:ext cx="213359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925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Chapter 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51239" y="3933056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Determinants</a:t>
            </a:r>
            <a:endParaRPr lang="en-NZ" sz="3200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08720"/>
            <a:ext cx="6216774" cy="4923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6596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-27517"/>
            <a:ext cx="630555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5591175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401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4664"/>
            <a:ext cx="542925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68960"/>
            <a:ext cx="505777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4104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805" y="942256"/>
            <a:ext cx="50387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98544"/>
            <a:ext cx="566737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3083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1417637" y="476672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 fontScale="90000"/>
          </a:bodyPr>
          <a:lstStyle/>
          <a:p>
            <a:pPr marL="365125" lvl="0" indent="-126365"/>
            <a:r>
              <a:rPr lang="en-NZ" sz="40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NZ" sz="40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NZ" sz="400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2.3</a:t>
            </a:r>
            <a:r>
              <a:rPr lang="en-NZ" sz="40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Properties of Determinants; </a:t>
            </a:r>
            <a:br>
              <a:rPr lang="en-NZ" sz="40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NZ" sz="40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 Cramer’s Rule</a:t>
            </a:r>
            <a:br>
              <a:rPr lang="en-NZ" sz="40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</a:p>
        </p:txBody>
      </p:sp>
      <p:pic>
        <p:nvPicPr>
          <p:cNvPr id="171" name="Shape 1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90625" y="2133600"/>
            <a:ext cx="7953374" cy="4022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Shape 1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91680" y="692696"/>
            <a:ext cx="6256336" cy="58772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NZ" sz="2400" b="1" dirty="0" smtClean="0"/>
                  <a:t>DEFINITION 1</a:t>
                </a:r>
              </a:p>
              <a:p>
                <a:r>
                  <a:rPr lang="en-NZ" sz="2400" dirty="0"/>
                  <a:t>If </a:t>
                </a:r>
                <a:r>
                  <a:rPr lang="en-NZ" sz="2400" i="1" dirty="0"/>
                  <a:t>A </a:t>
                </a:r>
                <a:r>
                  <a:rPr lang="en-NZ" sz="2400" dirty="0"/>
                  <a:t>is a square matrix, then the </a:t>
                </a:r>
                <a:r>
                  <a:rPr lang="en-NZ" sz="2400" b="1" i="1" u="sng" dirty="0">
                    <a:solidFill>
                      <a:srgbClr val="FF0000"/>
                    </a:solidFill>
                  </a:rPr>
                  <a:t>minor of </a:t>
                </a:r>
                <a:r>
                  <a:rPr lang="en-NZ" sz="2400" b="1" i="1" u="sng" dirty="0" smtClean="0">
                    <a:solidFill>
                      <a:srgbClr val="FF0000"/>
                    </a:solidFill>
                  </a:rPr>
                  <a:t>entry</a:t>
                </a:r>
                <a:r>
                  <a:rPr lang="en-NZ" sz="2400" b="1" i="1" dirty="0" smtClean="0"/>
                  <a:t> </a:t>
                </a:r>
                <a:r>
                  <a:rPr lang="en-NZ" sz="2400" b="1" i="1" dirty="0" err="1" smtClean="0"/>
                  <a:t>aij</a:t>
                </a:r>
                <a:r>
                  <a:rPr lang="en-NZ" sz="2400" b="1" i="1" dirty="0" smtClean="0"/>
                  <a:t> </a:t>
                </a:r>
                <a:r>
                  <a:rPr lang="en-NZ" sz="2400" dirty="0"/>
                  <a:t>is denoted by </a:t>
                </a:r>
                <a:r>
                  <a:rPr lang="en-NZ" sz="2400" b="1" dirty="0" err="1" smtClean="0"/>
                  <a:t>Mij</a:t>
                </a:r>
                <a:r>
                  <a:rPr lang="en-NZ" sz="2400" dirty="0" smtClean="0"/>
                  <a:t> and </a:t>
                </a:r>
                <a:r>
                  <a:rPr lang="en-NZ" sz="2400" dirty="0"/>
                  <a:t>is defined to be the determinant of </a:t>
                </a:r>
                <a:r>
                  <a:rPr lang="en-NZ" sz="2400" dirty="0" smtClean="0"/>
                  <a:t>the </a:t>
                </a:r>
                <a:r>
                  <a:rPr lang="en-NZ" sz="2400" dirty="0" err="1" smtClean="0"/>
                  <a:t>submatrix</a:t>
                </a:r>
                <a:r>
                  <a:rPr lang="en-NZ" sz="2400" dirty="0" smtClean="0"/>
                  <a:t> </a:t>
                </a:r>
                <a:r>
                  <a:rPr lang="en-NZ" sz="2400" dirty="0"/>
                  <a:t>that remains after the </a:t>
                </a:r>
                <a:r>
                  <a:rPr lang="en-NZ" sz="2400" b="1" i="1" dirty="0" err="1"/>
                  <a:t>i</a:t>
                </a:r>
                <a:r>
                  <a:rPr lang="en-NZ" sz="2400" b="1" dirty="0" err="1"/>
                  <a:t>th</a:t>
                </a:r>
                <a:r>
                  <a:rPr lang="en-NZ" sz="2400" dirty="0"/>
                  <a:t> row and </a:t>
                </a:r>
                <a:r>
                  <a:rPr lang="en-NZ" sz="2400" b="1" i="1" dirty="0" err="1"/>
                  <a:t>j</a:t>
                </a:r>
                <a:r>
                  <a:rPr lang="en-NZ" sz="2400" b="1" dirty="0" err="1"/>
                  <a:t>th</a:t>
                </a:r>
                <a:r>
                  <a:rPr lang="en-NZ" sz="2400" dirty="0"/>
                  <a:t> column are deleted from </a:t>
                </a:r>
                <a:r>
                  <a:rPr lang="en-NZ" sz="2400" i="1" dirty="0"/>
                  <a:t>A</a:t>
                </a:r>
                <a:r>
                  <a:rPr lang="en-NZ" sz="2400" dirty="0"/>
                  <a:t>. The number </a:t>
                </a:r>
                <a:r>
                  <a:rPr lang="en-NZ" sz="2400" b="1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NZ" sz="24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NZ" sz="2400" b="1" i="1" smtClean="0">
                            <a:latin typeface="Cambria Math"/>
                          </a:rPr>
                          <m:t>−</m:t>
                        </m:r>
                        <m:r>
                          <a:rPr lang="en-NZ" sz="2400" b="1" i="1" smtClean="0">
                            <a:latin typeface="Cambria Math"/>
                          </a:rPr>
                          <m:t>𝟏</m:t>
                        </m:r>
                        <m:r>
                          <a:rPr lang="en-NZ" sz="2400" b="1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NZ" sz="2400" b="1" i="1" smtClean="0">
                            <a:latin typeface="Cambria Math"/>
                          </a:rPr>
                          <m:t>𝒊</m:t>
                        </m:r>
                        <m:r>
                          <a:rPr lang="en-NZ" sz="2400" b="1" i="1" smtClean="0">
                            <a:latin typeface="Cambria Math"/>
                          </a:rPr>
                          <m:t>+</m:t>
                        </m:r>
                        <m:r>
                          <a:rPr lang="en-NZ" sz="2400" b="1" i="1" smtClean="0">
                            <a:latin typeface="Cambria Math"/>
                          </a:rPr>
                          <m:t>𝒋</m:t>
                        </m:r>
                      </m:sup>
                    </m:sSup>
                    <m:r>
                      <a:rPr lang="en-NZ" sz="2400" b="1" i="1" smtClean="0">
                        <a:latin typeface="Cambria Math"/>
                      </a:rPr>
                      <m:t> </m:t>
                    </m:r>
                    <m:r>
                      <a:rPr lang="en-NZ" sz="2400" b="1" i="1" smtClean="0">
                        <a:latin typeface="Cambria Math"/>
                      </a:rPr>
                      <m:t>𝑴𝒊𝒋</m:t>
                    </m:r>
                    <m:r>
                      <a:rPr lang="en-NZ" sz="2400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NZ" sz="2400" dirty="0" smtClean="0"/>
                  <a:t>is </a:t>
                </a:r>
                <a:r>
                  <a:rPr lang="en-NZ" sz="2400" dirty="0"/>
                  <a:t>denoted </a:t>
                </a:r>
                <a:r>
                  <a:rPr lang="en-NZ" sz="2400" dirty="0" smtClean="0"/>
                  <a:t>by </a:t>
                </a:r>
                <a:r>
                  <a:rPr lang="en-NZ" sz="2400" b="1" dirty="0" err="1" smtClean="0"/>
                  <a:t>Cij</a:t>
                </a:r>
                <a:r>
                  <a:rPr lang="en-NZ" sz="2400" dirty="0"/>
                  <a:t> </a:t>
                </a:r>
                <a:r>
                  <a:rPr lang="en-NZ" sz="2400" dirty="0" smtClean="0"/>
                  <a:t>and </a:t>
                </a:r>
                <a:r>
                  <a:rPr lang="en-NZ" sz="2400" dirty="0"/>
                  <a:t>is called the </a:t>
                </a:r>
                <a:r>
                  <a:rPr lang="en-NZ" sz="2400" b="1" i="1" u="sng" dirty="0">
                    <a:solidFill>
                      <a:srgbClr val="FF0000"/>
                    </a:solidFill>
                  </a:rPr>
                  <a:t>cofactor of </a:t>
                </a:r>
                <a:r>
                  <a:rPr lang="en-NZ" sz="2400" b="1" i="1" u="sng" dirty="0" smtClean="0">
                    <a:solidFill>
                      <a:srgbClr val="FF0000"/>
                    </a:solidFill>
                  </a:rPr>
                  <a:t>entry </a:t>
                </a:r>
                <a:r>
                  <a:rPr lang="en-NZ" sz="2400" b="1" i="1" dirty="0" err="1" smtClean="0"/>
                  <a:t>aij</a:t>
                </a:r>
                <a:r>
                  <a:rPr lang="en-NZ" b="1" i="1" dirty="0" smtClean="0"/>
                  <a:t>. </a:t>
                </a:r>
                <a:r>
                  <a:rPr lang="en-NZ" dirty="0" smtClean="0"/>
                  <a:t>.</a:t>
                </a:r>
              </a:p>
              <a:p>
                <a:endParaRPr lang="en-NZ" dirty="0" smtClean="0"/>
              </a:p>
              <a:p>
                <a:endParaRPr lang="en-NZ" dirty="0"/>
              </a:p>
              <a:p>
                <a:endParaRPr lang="en-NZ" dirty="0"/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r="-731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hape 13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7060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rmAutofit fontScale="90000"/>
          </a:bodyPr>
          <a:lstStyle/>
          <a:p>
            <a:pPr marL="7620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lang="en-US" sz="32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2.1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Determinants by Cofactor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Expansion</a:t>
            </a:r>
            <a:r>
              <a:rPr lang="en-NZ" sz="32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NZ" sz="32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NZ" sz="32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NZ" sz="32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endParaRPr sz="32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3913148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0688"/>
            <a:ext cx="4724400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708920"/>
            <a:ext cx="573405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855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1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592" y="1556792"/>
            <a:ext cx="8047036" cy="3187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Determinant</a:t>
            </a:r>
            <a:r>
              <a:rPr lang="en-US" sz="3900" b="0" i="0" u="none" strike="noStrike" cap="none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 of 2 x 2 Matrix</a:t>
            </a:r>
            <a:endParaRPr lang="en-US" sz="3900" b="0" i="0" u="none" strike="noStrike" cap="none" baseline="0" dirty="0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3768" y="1988840"/>
            <a:ext cx="4762500" cy="260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Shape 1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7800" y="381000"/>
            <a:ext cx="7429500" cy="630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A technique for determinants of 2x2 and 3x3 matrices </a:t>
            </a:r>
            <a:r>
              <a:rPr lang="en-US" sz="3900" b="1" i="0" u="sng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only</a:t>
            </a:r>
          </a:p>
        </p:txBody>
      </p:sp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2850" y="2057400"/>
            <a:ext cx="7931149" cy="34750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NZ" sz="280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2.2</a:t>
            </a:r>
            <a:r>
              <a:rPr lang="en-NZ" sz="28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Evaluating Determinants by Row  </a:t>
            </a:r>
            <a:r>
              <a:rPr lang="en-NZ" sz="280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Reduction</a:t>
            </a:r>
            <a:r>
              <a:rPr lang="en-NZ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NZ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</a:br>
            <a:endParaRPr lang="en-N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58388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12976"/>
            <a:ext cx="4248472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7132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88840"/>
            <a:ext cx="7439025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9334840"/>
      </p:ext>
    </p:extLst>
  </p:cSld>
  <p:clrMapOvr>
    <a:masterClrMapping/>
  </p:clrMapOvr>
</p:sld>
</file>

<file path=ppt/theme/theme1.xml><?xml version="1.0" encoding="utf-8"?>
<a:theme xmlns:a="http://schemas.openxmlformats.org/drawingml/2006/main" name="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109</Words>
  <Application>Microsoft Office PowerPoint</Application>
  <PresentationFormat>On-screen Show (4:3)</PresentationFormat>
  <Paragraphs>25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Solstice</vt:lpstr>
      <vt:lpstr>1_Solstice</vt:lpstr>
      <vt:lpstr>2_Solstice</vt:lpstr>
      <vt:lpstr>3_Solstice</vt:lpstr>
      <vt:lpstr>4_Solstice</vt:lpstr>
      <vt:lpstr>Elementary Linear Algebra </vt:lpstr>
      <vt:lpstr>2.1  Determinants by Cofactor Expansion  </vt:lpstr>
      <vt:lpstr>PowerPoint Presentation</vt:lpstr>
      <vt:lpstr>PowerPoint Presentation</vt:lpstr>
      <vt:lpstr>Determinant of 2 x 2 Matrix</vt:lpstr>
      <vt:lpstr>PowerPoint Presentation</vt:lpstr>
      <vt:lpstr>A technique for determinants of 2x2 and 3x3 matrices only</vt:lpstr>
      <vt:lpstr>2.2  Evaluating Determinants by Row  Reduction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2.3  Properties of Determinants;     Cramer’s Rule 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Linear Algebra </dc:title>
  <cp:lastModifiedBy>saud almasaud</cp:lastModifiedBy>
  <cp:revision>5</cp:revision>
  <dcterms:modified xsi:type="dcterms:W3CDTF">2014-09-22T10:10:38Z</dcterms:modified>
</cp:coreProperties>
</file>